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71" r:id="rId12"/>
    <p:sldId id="268" r:id="rId13"/>
    <p:sldId id="269" r:id="rId14"/>
    <p:sldId id="270" r:id="rId15"/>
    <p:sldId id="266" r:id="rId16"/>
    <p:sldId id="267" r:id="rId17"/>
    <p:sldId id="272" r:id="rId18"/>
    <p:sldId id="273" r:id="rId19"/>
    <p:sldId id="275" r:id="rId20"/>
    <p:sldId id="274"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29" tIns="45714" rIns="91429" bIns="45714" rtlCol="0"/>
          <a:lstStyle>
            <a:lvl1pPr algn="r">
              <a:defRPr sz="1200"/>
            </a:lvl1pPr>
          </a:lstStyle>
          <a:p>
            <a:fld id="{357C3F06-34BA-4A5A-A323-64C65F44C205}" type="datetimeFigureOut">
              <a:rPr lang="en-US" smtClean="0"/>
              <a:pPr/>
              <a:t>7/15/2011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29" tIns="45714" rIns="91429" bIns="45714" rtlCol="0" anchor="b"/>
          <a:lstStyle>
            <a:lvl1pPr algn="r">
              <a:defRPr sz="1200"/>
            </a:lvl1pPr>
          </a:lstStyle>
          <a:p>
            <a:fld id="{5B70C6F3-E388-4791-ACA7-78096FB304D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3D02CE-A3A5-49FE-9226-5E3A9210273C}"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D02CE-A3A5-49FE-9226-5E3A9210273C}"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D02CE-A3A5-49FE-9226-5E3A9210273C}"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D02CE-A3A5-49FE-9226-5E3A9210273C}"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3D02CE-A3A5-49FE-9226-5E3A9210273C}"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3D02CE-A3A5-49FE-9226-5E3A9210273C}" type="datetimeFigureOut">
              <a:rPr lang="en-US" smtClean="0"/>
              <a:pPr/>
              <a:t>7/15/2011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3D02CE-A3A5-49FE-9226-5E3A9210273C}" type="datetimeFigureOut">
              <a:rPr lang="en-US" smtClean="0"/>
              <a:pPr/>
              <a:t>7/15/2011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3D02CE-A3A5-49FE-9226-5E3A9210273C}" type="datetimeFigureOut">
              <a:rPr lang="en-US" smtClean="0"/>
              <a:pPr/>
              <a:t>7/15/2011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D02CE-A3A5-49FE-9226-5E3A9210273C}" type="datetimeFigureOut">
              <a:rPr lang="en-US" smtClean="0"/>
              <a:pPr/>
              <a:t>7/15/2011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D02CE-A3A5-49FE-9226-5E3A9210273C}" type="datetimeFigureOut">
              <a:rPr lang="en-US" smtClean="0"/>
              <a:pPr/>
              <a:t>7/15/2011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D02CE-A3A5-49FE-9226-5E3A9210273C}" type="datetimeFigureOut">
              <a:rPr lang="en-US" smtClean="0"/>
              <a:pPr/>
              <a:t>7/15/2011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34B2-DA84-4857-A081-BF9C31060C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D02CE-A3A5-49FE-9226-5E3A9210273C}" type="datetimeFigureOut">
              <a:rPr lang="en-US" smtClean="0"/>
              <a:pPr/>
              <a:t>7/15/2011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034B2-DA84-4857-A081-BF9C31060C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ets.webmd.com/cats/feline-viral-respiratory-disease-complex?page=2" TargetMode="External"/><Relationship Id="rId2" Type="http://schemas.openxmlformats.org/officeDocument/2006/relationships/hyperlink" Target="http://www.merekvetmanual.com/mvm/index.jsp" TargetMode="External"/><Relationship Id="rId1" Type="http://schemas.openxmlformats.org/officeDocument/2006/relationships/slideLayout" Target="../slideLayouts/slideLayout2.xml"/><Relationship Id="rId4" Type="http://schemas.openxmlformats.org/officeDocument/2006/relationships/hyperlink" Target="http://www.maxhouse.com/Resp_DI_.comp.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Feline Respiratory Disease Complex</a:t>
            </a:r>
            <a:endParaRPr lang="en-US" dirty="0"/>
          </a:p>
        </p:txBody>
      </p:sp>
      <p:sp>
        <p:nvSpPr>
          <p:cNvPr id="3" name="Subtitle 2"/>
          <p:cNvSpPr>
            <a:spLocks noGrp="1"/>
          </p:cNvSpPr>
          <p:nvPr>
            <p:ph type="subTitle" idx="1"/>
          </p:nvPr>
        </p:nvSpPr>
        <p:spPr>
          <a:xfrm>
            <a:off x="-762000" y="5791200"/>
            <a:ext cx="6400800" cy="1752600"/>
          </a:xfrm>
        </p:spPr>
        <p:txBody>
          <a:bodyPr/>
          <a:lstStyle/>
          <a:p>
            <a:r>
              <a:rPr lang="en-US" dirty="0" smtClean="0">
                <a:solidFill>
                  <a:schemeClr val="bg1">
                    <a:lumMod val="50000"/>
                  </a:schemeClr>
                </a:solidFill>
              </a:rPr>
              <a:t>Laura Blotzke</a:t>
            </a:r>
            <a:endParaRPr lang="en-US" dirty="0">
              <a:solidFill>
                <a:schemeClr val="bg1">
                  <a:lumMod val="50000"/>
                </a:schemeClr>
              </a:solidFill>
            </a:endParaRPr>
          </a:p>
        </p:txBody>
      </p:sp>
      <p:pic>
        <p:nvPicPr>
          <p:cNvPr id="9218" name="Picture 2"/>
          <p:cNvPicPr>
            <a:picLocks noChangeAspect="1" noChangeArrowheads="1"/>
          </p:cNvPicPr>
          <p:nvPr/>
        </p:nvPicPr>
        <p:blipFill>
          <a:blip r:embed="rId2" cstate="print"/>
          <a:srcRect/>
          <a:stretch>
            <a:fillRect/>
          </a:stretch>
        </p:blipFill>
        <p:spPr bwMode="auto">
          <a:xfrm>
            <a:off x="838200" y="2286000"/>
            <a:ext cx="3581400" cy="3127738"/>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800600" y="1981200"/>
            <a:ext cx="3810000" cy="3419475"/>
          </a:xfrm>
          <a:prstGeom prst="rect">
            <a:avLst/>
          </a:prstGeom>
          <a:noFill/>
          <a:ln w="9525">
            <a:noFill/>
            <a:miter lim="800000"/>
            <a:headEnd/>
            <a:tailEnd/>
          </a:ln>
        </p:spPr>
      </p:pic>
      <p:sp>
        <p:nvSpPr>
          <p:cNvPr id="7" name="TextBox 6"/>
          <p:cNvSpPr txBox="1"/>
          <p:nvPr/>
        </p:nvSpPr>
        <p:spPr>
          <a:xfrm>
            <a:off x="5105400" y="5791200"/>
            <a:ext cx="3657600" cy="584775"/>
          </a:xfrm>
          <a:prstGeom prst="rect">
            <a:avLst/>
          </a:prstGeom>
          <a:solidFill>
            <a:schemeClr val="tx2">
              <a:lumMod val="20000"/>
              <a:lumOff val="80000"/>
            </a:schemeClr>
          </a:solidFill>
        </p:spPr>
        <p:txBody>
          <a:bodyPr wrap="square" rtlCol="0">
            <a:spAutoFit/>
          </a:bodyPr>
          <a:lstStyle/>
          <a:p>
            <a:r>
              <a:rPr lang="en-US" sz="3200" dirty="0" smtClean="0">
                <a:solidFill>
                  <a:schemeClr val="bg1">
                    <a:lumMod val="50000"/>
                  </a:schemeClr>
                </a:solidFill>
              </a:rPr>
              <a:t>Kristen Hicks</a:t>
            </a:r>
            <a:endParaRPr lang="en-US" sz="3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a:t>
            </a:r>
            <a:endParaRPr lang="en-US" dirty="0"/>
          </a:p>
        </p:txBody>
      </p:sp>
      <p:sp>
        <p:nvSpPr>
          <p:cNvPr id="3" name="Content Placeholder 2"/>
          <p:cNvSpPr>
            <a:spLocks noGrp="1"/>
          </p:cNvSpPr>
          <p:nvPr>
            <p:ph idx="1"/>
          </p:nvPr>
        </p:nvSpPr>
        <p:spPr>
          <a:xfrm>
            <a:off x="457200" y="1371600"/>
            <a:ext cx="4648200" cy="5867400"/>
          </a:xfrm>
        </p:spPr>
        <p:txBody>
          <a:bodyPr>
            <a:normAutofit fontScale="62500" lnSpcReduction="20000"/>
          </a:bodyPr>
          <a:lstStyle/>
          <a:p>
            <a:r>
              <a:rPr lang="en-US" dirty="0" smtClean="0"/>
              <a:t>PCR/culture</a:t>
            </a:r>
          </a:p>
          <a:p>
            <a:r>
              <a:rPr lang="en-US" dirty="0" smtClean="0"/>
              <a:t>Mostly diagnosed by clinical signs such as sneezing, conjunctivitis, rhinitis, lacrimation, salivation, oral ulcers, and dyspnea.</a:t>
            </a:r>
          </a:p>
          <a:p>
            <a:pPr lvl="1"/>
            <a:r>
              <a:rPr lang="en-US" b="1" dirty="0" smtClean="0"/>
              <a:t>FVR</a:t>
            </a:r>
            <a:r>
              <a:rPr lang="en-US" dirty="0" smtClean="0"/>
              <a:t> tends to affect the conjunctivae &amp; nasal passages.</a:t>
            </a:r>
          </a:p>
          <a:p>
            <a:pPr lvl="1"/>
            <a:r>
              <a:rPr lang="en-US" b="1" dirty="0" smtClean="0"/>
              <a:t>FCV</a:t>
            </a:r>
            <a:r>
              <a:rPr lang="en-US" dirty="0" smtClean="0"/>
              <a:t> tends to affect oral mucosa and lower respiratory tract.</a:t>
            </a:r>
          </a:p>
          <a:p>
            <a:r>
              <a:rPr lang="en-US" dirty="0" smtClean="0"/>
              <a:t>Cytologic examination of conjunctival scrapings is of value for the identification of Chlamydiae.</a:t>
            </a:r>
          </a:p>
          <a:p>
            <a:r>
              <a:rPr lang="en-US" dirty="0" smtClean="0"/>
              <a:t>A definitive diagnosis is based on isolation &amp; identification of the agent. </a:t>
            </a:r>
          </a:p>
          <a:p>
            <a:r>
              <a:rPr lang="en-US" dirty="0" smtClean="0"/>
              <a:t>Preferred sampling of </a:t>
            </a:r>
            <a:r>
              <a:rPr lang="en-US" dirty="0" err="1" smtClean="0"/>
              <a:t>oropharyngeal</a:t>
            </a:r>
            <a:r>
              <a:rPr lang="en-US" dirty="0" smtClean="0"/>
              <a:t> mucosa, external nares, and conjunctival sacs.</a:t>
            </a:r>
          </a:p>
          <a:p>
            <a:r>
              <a:rPr lang="en-US" dirty="0" smtClean="0"/>
              <a:t>However diagnosis of FVR may be difficult due to intermittent shedding of virus.</a:t>
            </a:r>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105400" y="1676400"/>
            <a:ext cx="3714750" cy="4267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smtClean="0"/>
              <a:t>The presumptive diagnosis is based on the typical clinical signs, such a sneezing, conjunctivitis, rhinitis, lacrimation, salivation, oral ulcers, &amp; dyspnea.</a:t>
            </a:r>
          </a:p>
          <a:p>
            <a:r>
              <a:rPr lang="en-US" dirty="0" smtClean="0"/>
              <a:t>A definitive diagnosis is based on isolation, &amp; identification of agent.</a:t>
            </a:r>
          </a:p>
          <a:p>
            <a:pPr lvl="1"/>
            <a:r>
              <a:rPr lang="en-US" dirty="0" smtClean="0"/>
              <a:t>Oropharyngeal mucosa, external nares, &amp; conjunctival sacs are the preferred sampling sites.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Lesions</a:t>
            </a:r>
            <a:endParaRPr lang="en-US" dirty="0"/>
          </a:p>
        </p:txBody>
      </p:sp>
      <p:sp>
        <p:nvSpPr>
          <p:cNvPr id="3" name="Content Placeholder 2"/>
          <p:cNvSpPr>
            <a:spLocks noGrp="1"/>
          </p:cNvSpPr>
          <p:nvPr>
            <p:ph idx="1"/>
          </p:nvPr>
        </p:nvSpPr>
        <p:spPr>
          <a:xfrm>
            <a:off x="3200400" y="1524000"/>
            <a:ext cx="2743200" cy="4876799"/>
          </a:xfrm>
        </p:spPr>
        <p:txBody>
          <a:bodyPr/>
          <a:lstStyle/>
          <a:p>
            <a:pPr algn="ctr">
              <a:buNone/>
            </a:pPr>
            <a:r>
              <a:rPr lang="en-US" dirty="0" smtClean="0"/>
              <a:t>Lesions generally occur in the respiratory tract, conjunctivae, and oral cavity.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477000" y="2286000"/>
            <a:ext cx="2273618" cy="2514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81000" y="2362200"/>
            <a:ext cx="2918012" cy="2362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FVR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Conjunctivae and nasal passages are reddened, swollen, and covered with serous to purulent exudates.</a:t>
            </a:r>
          </a:p>
          <a:p>
            <a:pPr algn="ctr"/>
            <a:r>
              <a:rPr lang="en-US" dirty="0" smtClean="0"/>
              <a:t> The characteristic </a:t>
            </a:r>
            <a:r>
              <a:rPr lang="en-US" dirty="0" err="1" smtClean="0"/>
              <a:t>histologic</a:t>
            </a:r>
            <a:r>
              <a:rPr lang="en-US" dirty="0" smtClean="0"/>
              <a:t> lesion of FVR is the acidophilic intranuclear inclusion body.</a:t>
            </a:r>
          </a:p>
          <a:p>
            <a:pPr algn="ctr"/>
            <a:r>
              <a:rPr lang="en-US" dirty="0" smtClean="0"/>
              <a:t>  During the early stage of illness, inclusions may be present in the upper respiratory tract  &amp; nictitating membranes.</a:t>
            </a:r>
          </a:p>
          <a:p>
            <a:r>
              <a:rPr lang="en-US" dirty="0" smtClean="0"/>
              <a:t>In severe cases, focal necrosis of the serous membranes may occur.</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FCV</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characteristic  lesion cause by </a:t>
            </a:r>
            <a:r>
              <a:rPr lang="en-US" b="1" dirty="0" smtClean="0"/>
              <a:t>FCV</a:t>
            </a:r>
            <a:r>
              <a:rPr lang="en-US" dirty="0" smtClean="0"/>
              <a:t> is ulceration of the oral mucosa. </a:t>
            </a:r>
          </a:p>
          <a:p>
            <a:r>
              <a:rPr lang="en-US" dirty="0" smtClean="0"/>
              <a:t> Lesions on the tongue or hard palate initially may appear as vesicles, which subsequently rupture.</a:t>
            </a:r>
          </a:p>
          <a:p>
            <a:r>
              <a:rPr lang="en-US" dirty="0" smtClean="0"/>
              <a:t> These ulcerations are occasionally found on the epithelium covering the median nasal septum.</a:t>
            </a:r>
          </a:p>
          <a:p>
            <a:r>
              <a:rPr lang="en-US" dirty="0" smtClean="0"/>
              <a:t>In severe cases caliciviruses destroy epithelial cells of the bronchioles &amp; alveoli, which causes acute pulmonary edema that progresses to seropurulent bronchiolar hyperplasia &amp; interstitial pneumonia.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Treatment</a:t>
            </a:r>
            <a:endParaRPr lang="en-US" dirty="0"/>
          </a:p>
        </p:txBody>
      </p:sp>
      <p:sp>
        <p:nvSpPr>
          <p:cNvPr id="3" name="Content Placeholder 2"/>
          <p:cNvSpPr>
            <a:spLocks noGrp="1"/>
          </p:cNvSpPr>
          <p:nvPr>
            <p:ph idx="1"/>
          </p:nvPr>
        </p:nvSpPr>
        <p:spPr>
          <a:xfrm>
            <a:off x="3581400" y="1219200"/>
            <a:ext cx="5181600" cy="5257800"/>
          </a:xfrm>
        </p:spPr>
        <p:txBody>
          <a:bodyPr>
            <a:normAutofit fontScale="70000" lnSpcReduction="20000"/>
          </a:bodyPr>
          <a:lstStyle/>
          <a:p>
            <a:r>
              <a:rPr lang="en-US" dirty="0" smtClean="0"/>
              <a:t>Broad-spectrum antibiotics</a:t>
            </a:r>
          </a:p>
          <a:p>
            <a:r>
              <a:rPr lang="en-US" dirty="0" smtClean="0"/>
              <a:t>Nasal and ocular discharges should be removed frequently for the comfort of the cat</a:t>
            </a:r>
            <a:endParaRPr lang="en-US" dirty="0"/>
          </a:p>
          <a:p>
            <a:r>
              <a:rPr lang="en-US" dirty="0" smtClean="0"/>
              <a:t>Nebulization or saline nasal drops</a:t>
            </a:r>
          </a:p>
          <a:p>
            <a:r>
              <a:rPr lang="en-US" dirty="0" smtClean="0"/>
              <a:t>If corneal ulcers occur in FVR infections ophthalmic preparations are indicated in addition to other antibiotic preparations.</a:t>
            </a:r>
          </a:p>
          <a:p>
            <a:r>
              <a:rPr lang="en-US" dirty="0" smtClean="0"/>
              <a:t>Lysine (250mg PO bid-</a:t>
            </a:r>
            <a:r>
              <a:rPr lang="en-US" dirty="0" err="1" smtClean="0"/>
              <a:t>tid</a:t>
            </a:r>
            <a:r>
              <a:rPr lang="en-US" dirty="0" smtClean="0"/>
              <a:t>) interferes with herpetic viral replication and may reduce severity of FVR.</a:t>
            </a:r>
          </a:p>
          <a:p>
            <a:r>
              <a:rPr lang="en-US" dirty="0" smtClean="0"/>
              <a:t>Antihistamines may be beneficial early in course of disease.</a:t>
            </a:r>
          </a:p>
          <a:p>
            <a:r>
              <a:rPr lang="en-US" dirty="0" smtClean="0"/>
              <a:t>If dyspnea is severe, cat may be placed in oxygen tent.</a:t>
            </a:r>
          </a:p>
          <a:p>
            <a:r>
              <a:rPr lang="en-US" dirty="0" smtClean="0"/>
              <a:t>Fluids may be given in severe cases of dehydration.</a:t>
            </a:r>
          </a:p>
          <a:p>
            <a:endParaRPr lang="en-US" dirty="0" smtClean="0"/>
          </a:p>
        </p:txBody>
      </p:sp>
      <p:pic>
        <p:nvPicPr>
          <p:cNvPr id="8194" name="Picture 2"/>
          <p:cNvPicPr>
            <a:picLocks noChangeAspect="1" noChangeArrowheads="1"/>
          </p:cNvPicPr>
          <p:nvPr/>
        </p:nvPicPr>
        <p:blipFill>
          <a:blip r:embed="rId2" cstate="print"/>
          <a:srcRect/>
          <a:stretch>
            <a:fillRect/>
          </a:stretch>
        </p:blipFill>
        <p:spPr bwMode="auto">
          <a:xfrm>
            <a:off x="457200" y="2286000"/>
            <a:ext cx="2743200" cy="2743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Rhinotracheitis</a:t>
            </a:r>
            <a:r>
              <a:rPr lang="en-US" dirty="0" smtClean="0"/>
              <a:t> has a 2-6 day incubation period.</a:t>
            </a:r>
          </a:p>
          <a:p>
            <a:pPr lvl="1"/>
            <a:r>
              <a:rPr lang="en-US" dirty="0" smtClean="0"/>
              <a:t>Cat will be infectious for 24 hrs.</a:t>
            </a:r>
          </a:p>
          <a:p>
            <a:pPr lvl="1"/>
            <a:r>
              <a:rPr lang="en-US" dirty="0" smtClean="0"/>
              <a:t>The virus is shed for 1-3 weeks thereafter.</a:t>
            </a:r>
          </a:p>
          <a:p>
            <a:r>
              <a:rPr lang="en-US" b="1" dirty="0" smtClean="0"/>
              <a:t>Calicivirus</a:t>
            </a:r>
            <a:r>
              <a:rPr lang="en-US" dirty="0" smtClean="0"/>
              <a:t> has a 2-6 day incubation period.</a:t>
            </a:r>
          </a:p>
          <a:p>
            <a:pPr lvl="1"/>
            <a:r>
              <a:rPr lang="en-US" dirty="0" smtClean="0"/>
              <a:t>Clinical course of disease is 7-10 days.</a:t>
            </a:r>
          </a:p>
          <a:p>
            <a:pPr lvl="1"/>
            <a:r>
              <a:rPr lang="en-US" dirty="0" smtClean="0"/>
              <a:t>Disease is shed continuously for 2-3 weeks. </a:t>
            </a:r>
          </a:p>
          <a:p>
            <a:pPr lvl="1"/>
            <a:r>
              <a:rPr lang="en-US" dirty="0" smtClean="0"/>
              <a:t>This disease has a high mortality rate of up to 60% in severe cases.</a:t>
            </a:r>
          </a:p>
          <a:p>
            <a:r>
              <a:rPr lang="en-US" b="1" dirty="0" smtClean="0"/>
              <a:t>C psittaci </a:t>
            </a:r>
            <a:r>
              <a:rPr lang="en-US" dirty="0" smtClean="0"/>
              <a:t>has a 5-10 days incubation period.</a:t>
            </a:r>
          </a:p>
          <a:p>
            <a:pPr lvl="1"/>
            <a:r>
              <a:rPr lang="en-US" dirty="0" smtClean="0"/>
              <a:t>Clinical signs will resolve with treatment.</a:t>
            </a:r>
          </a:p>
          <a:p>
            <a:r>
              <a:rPr lang="en-US" dirty="0" smtClean="0"/>
              <a:t>Cats diagnosed with</a:t>
            </a:r>
            <a:r>
              <a:rPr lang="en-US" b="1" dirty="0" smtClean="0"/>
              <a:t> FVR </a:t>
            </a:r>
            <a:r>
              <a:rPr lang="en-US" dirty="0" smtClean="0"/>
              <a:t>will be chronic carriers for  life.</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fontScale="25000" lnSpcReduction="20000"/>
          </a:bodyPr>
          <a:lstStyle/>
          <a:p>
            <a:r>
              <a:rPr lang="en-US" sz="7200" dirty="0" smtClean="0"/>
              <a:t>The most effective step by far is to vaccinate all cats, but even then, control is not 100 percent. Vaccination will not eliminate the chronic carrier states.</a:t>
            </a:r>
          </a:p>
          <a:p>
            <a:r>
              <a:rPr lang="en-US" sz="7200" dirty="0" smtClean="0"/>
              <a:t>There are 2 types of modified live virus vaccines available.</a:t>
            </a:r>
          </a:p>
          <a:p>
            <a:r>
              <a:rPr lang="en-US" sz="7200" dirty="0" smtClean="0"/>
              <a:t>First type is for parenteral administration.</a:t>
            </a:r>
          </a:p>
          <a:p>
            <a:pPr lvl="1"/>
            <a:r>
              <a:rPr lang="en-US" sz="7200" dirty="0" smtClean="0"/>
              <a:t>The second type should be administered to healthy cats by instillation into the conjunctival cul-de-sacs &amp; nasal passages.</a:t>
            </a:r>
          </a:p>
          <a:p>
            <a:pPr lvl="1"/>
            <a:r>
              <a:rPr lang="en-US" sz="7200" dirty="0" smtClean="0"/>
              <a:t>Modified live virus </a:t>
            </a:r>
            <a:r>
              <a:rPr lang="en-US" sz="7200" b="1" dirty="0" smtClean="0"/>
              <a:t>FVR-FCV</a:t>
            </a:r>
            <a:r>
              <a:rPr lang="en-US" sz="7200" dirty="0" smtClean="0"/>
              <a:t> vaccines intended for parenteral administration are valuable in combination with either chemically inactivated, or modified live virus feline panleukopenia vaccines.</a:t>
            </a:r>
          </a:p>
          <a:p>
            <a:r>
              <a:rPr lang="en-US" sz="7200" dirty="0" smtClean="0"/>
              <a:t>There is also vaccine composed entirely of inactivated viruses.</a:t>
            </a:r>
          </a:p>
          <a:p>
            <a:r>
              <a:rPr lang="en-US" sz="7200" dirty="0" smtClean="0"/>
              <a:t>Vaccines containing either chick-embryo or cell-line-origin </a:t>
            </a:r>
            <a:r>
              <a:rPr lang="en-US" sz="7200" b="1" dirty="0" smtClean="0"/>
              <a:t>C psittaci </a:t>
            </a:r>
            <a:r>
              <a:rPr lang="en-US" sz="7200" dirty="0" smtClean="0"/>
              <a:t>are administered </a:t>
            </a:r>
            <a:r>
              <a:rPr lang="en-US" sz="7200" dirty="0" err="1" smtClean="0"/>
              <a:t>parenterally</a:t>
            </a:r>
            <a:r>
              <a:rPr lang="en-US" sz="7200" dirty="0" smtClean="0"/>
              <a:t>.</a:t>
            </a:r>
          </a:p>
          <a:p>
            <a:pPr lvl="1"/>
            <a:r>
              <a:rPr lang="en-US" sz="7200" dirty="0" smtClean="0"/>
              <a:t>These vaccines are indicated in catteries or on premises where </a:t>
            </a:r>
            <a:r>
              <a:rPr lang="en-US" sz="7200" b="1" dirty="0" smtClean="0"/>
              <a:t>C psittaci </a:t>
            </a:r>
            <a:r>
              <a:rPr lang="en-US" sz="7200" dirty="0" smtClean="0"/>
              <a:t>infection has been confirmed.</a:t>
            </a:r>
          </a:p>
          <a:p>
            <a:r>
              <a:rPr lang="en-US" sz="7200" dirty="0" smtClean="0"/>
              <a:t>The </a:t>
            </a:r>
            <a:r>
              <a:rPr lang="en-US" sz="7200" b="1" dirty="0" smtClean="0"/>
              <a:t>Chlamydia (C </a:t>
            </a:r>
            <a:r>
              <a:rPr lang="en-US" sz="7200" b="1" dirty="0" err="1" smtClean="0"/>
              <a:t>psittaci</a:t>
            </a:r>
            <a:r>
              <a:rPr lang="en-US" sz="7200" b="1" dirty="0" smtClean="0"/>
              <a:t>)</a:t>
            </a:r>
            <a:r>
              <a:rPr lang="en-US" sz="7200" dirty="0" smtClean="0"/>
              <a:t> </a:t>
            </a:r>
            <a:r>
              <a:rPr lang="en-US" sz="7200" dirty="0" smtClean="0"/>
              <a:t>vaccines are available in combination with </a:t>
            </a:r>
            <a:r>
              <a:rPr lang="en-US" sz="7200" b="1" dirty="0" smtClean="0"/>
              <a:t>FVR-FCV</a:t>
            </a:r>
            <a:r>
              <a:rPr lang="en-US" sz="7200" dirty="0" smtClean="0"/>
              <a:t> and </a:t>
            </a:r>
            <a:r>
              <a:rPr lang="en-US" sz="7200" dirty="0" err="1" smtClean="0"/>
              <a:t>panleukopenia</a:t>
            </a:r>
            <a:r>
              <a:rPr lang="en-US" sz="7200" dirty="0" smtClean="0"/>
              <a:t> vaccines.</a:t>
            </a:r>
          </a:p>
          <a:p>
            <a:pPr lvl="1"/>
            <a:endParaRPr lang="en-US" dirty="0" smtClean="0"/>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FYI</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Chronic Carrier State….. Almost all cats who have been infected with </a:t>
            </a:r>
            <a:r>
              <a:rPr lang="en-US" b="1" dirty="0" smtClean="0"/>
              <a:t>FVR</a:t>
            </a:r>
            <a:r>
              <a:rPr lang="en-US" dirty="0" smtClean="0"/>
              <a:t> will become chronic carriers</a:t>
            </a:r>
            <a:r>
              <a:rPr lang="en-US" dirty="0" smtClean="0"/>
              <a:t>.\</a:t>
            </a:r>
          </a:p>
          <a:p>
            <a:endParaRPr lang="en-US" dirty="0" smtClean="0"/>
          </a:p>
          <a:p>
            <a:r>
              <a:rPr lang="en-US" b="1" dirty="0" smtClean="0"/>
              <a:t>FVR </a:t>
            </a:r>
            <a:r>
              <a:rPr lang="en-US" dirty="0" smtClean="0"/>
              <a:t>lives and multiplies in the cells lining the throat. During periods of stress (such as illness, anesthesia, surgery, lactation, medication with steroids, or even emotional stresses), the cat’s immunity breaks down and the virus is shed in mouth secretions. At this time, the cat may exhibit signs of a mild upper respiratory illness</a:t>
            </a:r>
            <a:r>
              <a:rPr lang="en-US" dirty="0" smtClean="0"/>
              <a:t>.</a:t>
            </a:r>
          </a:p>
          <a:p>
            <a:endParaRPr lang="en-US" dirty="0" smtClean="0"/>
          </a:p>
          <a:p>
            <a:r>
              <a:rPr lang="en-US" dirty="0" smtClean="0"/>
              <a:t>Prevention: The most effective step by far is to vaccinate all cats, but even then, control is not 100 percent. Vaccination will not eliminate the chronic carrier states.</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Education</a:t>
            </a:r>
            <a:endParaRPr lang="en-US" dirty="0"/>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r>
              <a:rPr lang="en-US" dirty="0" smtClean="0"/>
              <a:t>The best way to keep your feline friend disease free is to vaccinate them as recommended by their veterinarian.</a:t>
            </a:r>
          </a:p>
          <a:p>
            <a:r>
              <a:rPr lang="en-US" dirty="0" smtClean="0"/>
              <a:t>Control of environmental factors (such as exposure to sick cats, overcrowding, &amp; stress) provide excellent protection against upper respiratory diseases.</a:t>
            </a:r>
          </a:p>
          <a:p>
            <a:r>
              <a:rPr lang="en-US" dirty="0" smtClean="0"/>
              <a:t>Cats inoculated </a:t>
            </a:r>
            <a:r>
              <a:rPr lang="en-US" dirty="0" err="1" smtClean="0"/>
              <a:t>oronasally</a:t>
            </a:r>
            <a:r>
              <a:rPr lang="en-US" dirty="0" smtClean="0"/>
              <a:t> may sneeze 4-7 days after vaccination.</a:t>
            </a:r>
          </a:p>
          <a:p>
            <a:r>
              <a:rPr lang="en-US" dirty="0" smtClean="0"/>
              <a:t>With </a:t>
            </a:r>
            <a:r>
              <a:rPr lang="en-US" u="sng" dirty="0" smtClean="0"/>
              <a:t>modified live virus</a:t>
            </a:r>
            <a:r>
              <a:rPr lang="en-US" dirty="0" smtClean="0"/>
              <a:t> vaccines some cats show mild clinical signs of disease that should resolve itself, unless the cat was vaccinated while </a:t>
            </a:r>
            <a:r>
              <a:rPr lang="en-US" dirty="0" err="1" smtClean="0"/>
              <a:t>immunosurpressed</a:t>
            </a:r>
            <a:r>
              <a:rPr lang="en-US" dirty="0" smtClean="0"/>
              <a:t>.</a:t>
            </a:r>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781800" y="228600"/>
            <a:ext cx="1362075" cy="13335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04800" y="228600"/>
            <a:ext cx="2083245" cy="1295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p:txBody>
          <a:bodyPr>
            <a:normAutofit/>
          </a:bodyPr>
          <a:lstStyle/>
          <a:p>
            <a:r>
              <a:rPr lang="en-US" b="1" dirty="0" smtClean="0"/>
              <a:t>FVR</a:t>
            </a:r>
            <a:r>
              <a:rPr lang="en-US" dirty="0" smtClean="0"/>
              <a:t> -feline viral </a:t>
            </a:r>
            <a:r>
              <a:rPr lang="en-US" dirty="0" err="1" smtClean="0"/>
              <a:t>rhinotrachitis</a:t>
            </a:r>
            <a:r>
              <a:rPr lang="en-US" dirty="0" smtClean="0"/>
              <a:t> (herpes virus)</a:t>
            </a:r>
          </a:p>
          <a:p>
            <a:r>
              <a:rPr lang="en-US" b="1" dirty="0" smtClean="0"/>
              <a:t>FCV</a:t>
            </a:r>
            <a:r>
              <a:rPr lang="en-US" dirty="0" smtClean="0"/>
              <a:t> -feline </a:t>
            </a:r>
            <a:r>
              <a:rPr lang="en-US" dirty="0" err="1" smtClean="0"/>
              <a:t>calicivirus</a:t>
            </a:r>
            <a:endParaRPr lang="en-US" dirty="0"/>
          </a:p>
          <a:p>
            <a:r>
              <a:rPr lang="en-US" b="1" dirty="0" smtClean="0"/>
              <a:t>C psittaci </a:t>
            </a:r>
            <a:r>
              <a:rPr lang="en-US" dirty="0" smtClean="0"/>
              <a:t>–(</a:t>
            </a:r>
            <a:r>
              <a:rPr lang="en-US" dirty="0" err="1" smtClean="0"/>
              <a:t>chlamydia</a:t>
            </a:r>
            <a:r>
              <a:rPr lang="en-US" dirty="0" smtClean="0"/>
              <a:t>)</a:t>
            </a:r>
          </a:p>
          <a:p>
            <a:r>
              <a:rPr lang="en-US" dirty="0" smtClean="0"/>
              <a:t>45-55% of feline upper respiratory infections are caused by dual infections of </a:t>
            </a:r>
            <a:r>
              <a:rPr lang="en-US" b="1" dirty="0" smtClean="0"/>
              <a:t>FCV</a:t>
            </a:r>
            <a:r>
              <a:rPr lang="en-US" dirty="0" smtClean="0"/>
              <a:t> &amp; </a:t>
            </a:r>
            <a:r>
              <a:rPr lang="en-US" b="1" dirty="0" smtClean="0"/>
              <a:t>FVR</a:t>
            </a:r>
          </a:p>
          <a:p>
            <a:r>
              <a:rPr lang="en-US" dirty="0" smtClean="0"/>
              <a:t>Other organisms such as </a:t>
            </a:r>
            <a:r>
              <a:rPr lang="en-US" b="1" dirty="0" smtClean="0"/>
              <a:t>C psittaci</a:t>
            </a:r>
            <a:r>
              <a:rPr lang="en-US" dirty="0" smtClean="0"/>
              <a:t>, </a:t>
            </a:r>
            <a:r>
              <a:rPr lang="en-US" b="1" dirty="0" err="1" smtClean="0"/>
              <a:t>mycoplasma</a:t>
            </a:r>
            <a:r>
              <a:rPr lang="en-US" b="1" dirty="0" smtClean="0"/>
              <a:t> spp.</a:t>
            </a:r>
            <a:r>
              <a:rPr lang="en-US" dirty="0" smtClean="0"/>
              <a:t> and renoviruses are believed to account for remaining infections.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hlinkClick r:id="rId2"/>
              </a:rPr>
              <a:t>www.merekvetmanual.com/mvm/index.jsp</a:t>
            </a:r>
            <a:endParaRPr lang="en-US" dirty="0" smtClean="0"/>
          </a:p>
          <a:p>
            <a:r>
              <a:rPr lang="en-US" dirty="0" smtClean="0">
                <a:hlinkClick r:id="rId3"/>
              </a:rPr>
              <a:t>www.pets.webmd.com/cats/feline-viral-respiratory-disease-complex?page=2</a:t>
            </a:r>
            <a:endParaRPr lang="en-US" dirty="0" smtClean="0"/>
          </a:p>
          <a:p>
            <a:r>
              <a:rPr lang="en-US" dirty="0" smtClean="0">
                <a:hlinkClick r:id="rId4"/>
              </a:rPr>
              <a:t>www.maxhouse.com/Resp_DI_.comp.htm</a:t>
            </a:r>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b="1" dirty="0" smtClean="0"/>
              <a:t>FVR</a:t>
            </a:r>
            <a:r>
              <a:rPr lang="en-US" dirty="0" smtClean="0"/>
              <a:t> originated in the United States in 1958.</a:t>
            </a:r>
          </a:p>
          <a:p>
            <a:r>
              <a:rPr lang="en-US" dirty="0" smtClean="0"/>
              <a:t>The first evidence of infection with </a:t>
            </a:r>
            <a:r>
              <a:rPr lang="en-US" b="1" dirty="0" smtClean="0"/>
              <a:t>FCV</a:t>
            </a:r>
            <a:r>
              <a:rPr lang="en-US" dirty="0" smtClean="0"/>
              <a:t> of marine origin can be traced to 1932. </a:t>
            </a:r>
          </a:p>
          <a:p>
            <a:r>
              <a:rPr lang="en-US" dirty="0" smtClean="0"/>
              <a:t>During 1987-1996, 619 cases of </a:t>
            </a:r>
            <a:r>
              <a:rPr lang="en-US" b="1" dirty="0" smtClean="0"/>
              <a:t>C psittaci </a:t>
            </a:r>
            <a:r>
              <a:rPr lang="en-US" dirty="0" smtClean="0"/>
              <a:t>in humans were reported to the Centers for Disease Control and Prevention (CDC).</a:t>
            </a:r>
          </a:p>
          <a:p>
            <a:pPr lvl="1"/>
            <a:r>
              <a:rPr lang="en-US" dirty="0" smtClean="0"/>
              <a:t>However, we could not find any history </a:t>
            </a:r>
            <a:r>
              <a:rPr lang="en-US" dirty="0" smtClean="0"/>
              <a:t>of when </a:t>
            </a:r>
            <a:r>
              <a:rPr lang="en-US" dirty="0" smtClean="0"/>
              <a:t>this </a:t>
            </a:r>
            <a:r>
              <a:rPr lang="en-US" dirty="0" smtClean="0"/>
              <a:t>disease began to affect felines</a:t>
            </a:r>
            <a:r>
              <a:rPr lang="en-US" dirty="0" smtClean="0"/>
              <a: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Signalment</a:t>
            </a:r>
            <a:endParaRPr lang="en-US" dirty="0"/>
          </a:p>
        </p:txBody>
      </p:sp>
      <p:sp>
        <p:nvSpPr>
          <p:cNvPr id="3" name="Content Placeholder 2"/>
          <p:cNvSpPr>
            <a:spLocks noGrp="1"/>
          </p:cNvSpPr>
          <p:nvPr>
            <p:ph idx="1"/>
          </p:nvPr>
        </p:nvSpPr>
        <p:spPr>
          <a:xfrm>
            <a:off x="457200" y="1600201"/>
            <a:ext cx="8229600" cy="2514600"/>
          </a:xfrm>
        </p:spPr>
        <p:txBody>
          <a:bodyPr>
            <a:normAutofit lnSpcReduction="10000"/>
          </a:bodyPr>
          <a:lstStyle/>
          <a:p>
            <a:r>
              <a:rPr lang="en-US" dirty="0" smtClean="0"/>
              <a:t>Felines of any age can be exposed to this pathogen. However it is most difficult to treat in young kittens and aged cats.</a:t>
            </a:r>
          </a:p>
          <a:p>
            <a:r>
              <a:rPr lang="en-US" b="1" dirty="0" err="1" smtClean="0"/>
              <a:t>Calicivirus</a:t>
            </a:r>
            <a:r>
              <a:rPr lang="en-US" b="1" dirty="0" smtClean="0"/>
              <a:t> (FCV)</a:t>
            </a:r>
            <a:r>
              <a:rPr lang="en-US" dirty="0" smtClean="0"/>
              <a:t> has also been found in cats with lymphocytic-</a:t>
            </a:r>
            <a:r>
              <a:rPr lang="en-US" dirty="0" err="1" smtClean="0"/>
              <a:t>plasmacytic</a:t>
            </a:r>
            <a:r>
              <a:rPr lang="en-US" dirty="0"/>
              <a:t> </a:t>
            </a:r>
            <a:r>
              <a:rPr lang="en-US" dirty="0" smtClean="0"/>
              <a:t>gingivitis.</a:t>
            </a:r>
          </a:p>
        </p:txBody>
      </p:sp>
      <p:pic>
        <p:nvPicPr>
          <p:cNvPr id="1027" name="Picture 3"/>
          <p:cNvPicPr>
            <a:picLocks noChangeAspect="1" noChangeArrowheads="1"/>
          </p:cNvPicPr>
          <p:nvPr/>
        </p:nvPicPr>
        <p:blipFill>
          <a:blip r:embed="rId2" cstate="print"/>
          <a:srcRect/>
          <a:stretch>
            <a:fillRect/>
          </a:stretch>
        </p:blipFill>
        <p:spPr bwMode="auto">
          <a:xfrm>
            <a:off x="762000" y="4114800"/>
            <a:ext cx="2457450" cy="2057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781800" y="3962400"/>
            <a:ext cx="1906977" cy="2628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a:t>
            </a:r>
            <a:endParaRPr lang="en-US" dirty="0"/>
          </a:p>
        </p:txBody>
      </p:sp>
      <p:sp>
        <p:nvSpPr>
          <p:cNvPr id="3" name="Content Placeholder 2"/>
          <p:cNvSpPr>
            <a:spLocks noGrp="1"/>
          </p:cNvSpPr>
          <p:nvPr>
            <p:ph idx="1"/>
          </p:nvPr>
        </p:nvSpPr>
        <p:spPr>
          <a:xfrm>
            <a:off x="3810000" y="1600200"/>
            <a:ext cx="4876800" cy="4800600"/>
          </a:xfrm>
        </p:spPr>
        <p:txBody>
          <a:bodyPr>
            <a:normAutofit fontScale="77500" lnSpcReduction="20000"/>
          </a:bodyPr>
          <a:lstStyle/>
          <a:p>
            <a:r>
              <a:rPr lang="en-US" dirty="0" smtClean="0"/>
              <a:t>Natural transmission can occur via aerosol droplets &amp; formites can be carried to susceptible cat by handler.</a:t>
            </a:r>
          </a:p>
          <a:p>
            <a:r>
              <a:rPr lang="en-US" b="1" dirty="0" smtClean="0"/>
              <a:t>Calicivirus</a:t>
            </a:r>
            <a:r>
              <a:rPr lang="en-US" dirty="0" smtClean="0"/>
              <a:t> is shed continuously.</a:t>
            </a:r>
          </a:p>
          <a:p>
            <a:r>
              <a:rPr lang="en-US" b="1" dirty="0" smtClean="0"/>
              <a:t>FVR</a:t>
            </a:r>
            <a:r>
              <a:rPr lang="en-US" dirty="0" smtClean="0"/>
              <a:t> is released intermittently</a:t>
            </a:r>
          </a:p>
          <a:p>
            <a:pPr lvl="1"/>
            <a:r>
              <a:rPr lang="en-US" dirty="0" smtClean="0"/>
              <a:t>Stress may precipitate a secondary course of illness.</a:t>
            </a:r>
          </a:p>
          <a:p>
            <a:r>
              <a:rPr lang="en-US" dirty="0" smtClean="0"/>
              <a:t>The </a:t>
            </a:r>
            <a:r>
              <a:rPr lang="en-US" b="1" u="sng" dirty="0" smtClean="0"/>
              <a:t>zoonotic</a:t>
            </a:r>
            <a:r>
              <a:rPr lang="en-US" dirty="0" smtClean="0"/>
              <a:t> pathogens of this disease complex are…</a:t>
            </a:r>
          </a:p>
          <a:p>
            <a:pPr lvl="1"/>
            <a:r>
              <a:rPr lang="en-US" dirty="0" smtClean="0"/>
              <a:t>FCV</a:t>
            </a:r>
          </a:p>
          <a:p>
            <a:pPr lvl="1"/>
            <a:r>
              <a:rPr lang="en-US" dirty="0" smtClean="0"/>
              <a:t>C psittaci  (rarely transmitted to humans).</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7200" y="1981200"/>
            <a:ext cx="3200400" cy="3200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Signs</a:t>
            </a:r>
            <a:endParaRPr lang="en-US" dirty="0"/>
          </a:p>
        </p:txBody>
      </p:sp>
      <p:sp>
        <p:nvSpPr>
          <p:cNvPr id="3" name="Content Placeholder 2"/>
          <p:cNvSpPr>
            <a:spLocks noGrp="1"/>
          </p:cNvSpPr>
          <p:nvPr>
            <p:ph idx="1"/>
          </p:nvPr>
        </p:nvSpPr>
        <p:spPr>
          <a:xfrm>
            <a:off x="381000" y="1371600"/>
            <a:ext cx="4267200" cy="4724400"/>
          </a:xfrm>
        </p:spPr>
        <p:txBody>
          <a:bodyPr>
            <a:normAutofit fontScale="92500" lnSpcReduction="20000"/>
          </a:bodyPr>
          <a:lstStyle/>
          <a:p>
            <a:r>
              <a:rPr lang="en-US" dirty="0" smtClean="0"/>
              <a:t>Some of the prominent clinical signs vary depending on which pathogen is the infectious pathogen.</a:t>
            </a:r>
          </a:p>
          <a:p>
            <a:r>
              <a:rPr lang="en-US" b="1" dirty="0" smtClean="0"/>
              <a:t>FVR &amp; FCV </a:t>
            </a:r>
            <a:r>
              <a:rPr lang="en-US" dirty="0" smtClean="0"/>
              <a:t>is marked by:</a:t>
            </a:r>
          </a:p>
          <a:p>
            <a:pPr lvl="1"/>
            <a:r>
              <a:rPr lang="en-US" dirty="0" smtClean="0"/>
              <a:t>Transient fever	</a:t>
            </a:r>
          </a:p>
          <a:p>
            <a:pPr lvl="1"/>
            <a:r>
              <a:rPr lang="en-US" dirty="0" smtClean="0"/>
              <a:t>Frequent sneezing</a:t>
            </a:r>
          </a:p>
          <a:p>
            <a:pPr lvl="1"/>
            <a:r>
              <a:rPr lang="en-US" dirty="0" smtClean="0"/>
              <a:t>Conjunctivitis</a:t>
            </a:r>
          </a:p>
          <a:p>
            <a:pPr lvl="1"/>
            <a:r>
              <a:rPr lang="en-US" dirty="0" smtClean="0"/>
              <a:t>Rhinitis</a:t>
            </a:r>
          </a:p>
          <a:p>
            <a:pPr lvl="1"/>
            <a:r>
              <a:rPr lang="en-US" dirty="0" smtClean="0"/>
              <a:t>Excessive salivation</a:t>
            </a:r>
          </a:p>
        </p:txBody>
      </p:sp>
      <p:pic>
        <p:nvPicPr>
          <p:cNvPr id="3074" name="Picture 2"/>
          <p:cNvPicPr>
            <a:picLocks noChangeAspect="1" noChangeArrowheads="1"/>
          </p:cNvPicPr>
          <p:nvPr/>
        </p:nvPicPr>
        <p:blipFill>
          <a:blip r:embed="rId2" cstate="print"/>
          <a:srcRect/>
          <a:stretch>
            <a:fillRect/>
          </a:stretch>
        </p:blipFill>
        <p:spPr bwMode="auto">
          <a:xfrm>
            <a:off x="4267200" y="2209800"/>
            <a:ext cx="4343400" cy="3276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Signs of Severe Cases</a:t>
            </a:r>
            <a:br>
              <a:rPr lang="en-US" dirty="0" smtClean="0"/>
            </a:br>
            <a:r>
              <a:rPr lang="en-US" dirty="0" smtClean="0"/>
              <a:t>of FVR &amp; FCV </a:t>
            </a:r>
            <a:endParaRPr lang="en-US" dirty="0"/>
          </a:p>
        </p:txBody>
      </p:sp>
      <p:sp>
        <p:nvSpPr>
          <p:cNvPr id="3" name="Content Placeholder 2"/>
          <p:cNvSpPr>
            <a:spLocks noGrp="1"/>
          </p:cNvSpPr>
          <p:nvPr>
            <p:ph idx="1"/>
          </p:nvPr>
        </p:nvSpPr>
        <p:spPr>
          <a:xfrm>
            <a:off x="457200" y="1600200"/>
            <a:ext cx="4572000" cy="4724400"/>
          </a:xfrm>
        </p:spPr>
        <p:txBody>
          <a:bodyPr>
            <a:normAutofit fontScale="85000" lnSpcReduction="20000"/>
          </a:bodyPr>
          <a:lstStyle/>
          <a:p>
            <a:r>
              <a:rPr lang="en-US" dirty="0" smtClean="0"/>
              <a:t>Serous nasal &amp; ocular discharge</a:t>
            </a:r>
          </a:p>
          <a:p>
            <a:pPr lvl="1"/>
            <a:r>
              <a:rPr lang="en-US" dirty="0" smtClean="0"/>
              <a:t>Soon becomes </a:t>
            </a:r>
            <a:r>
              <a:rPr lang="en-US" dirty="0" err="1" smtClean="0"/>
              <a:t>mucopurulent</a:t>
            </a:r>
            <a:r>
              <a:rPr lang="en-US" dirty="0" smtClean="0"/>
              <a:t> &amp; copious.</a:t>
            </a:r>
          </a:p>
          <a:p>
            <a:r>
              <a:rPr lang="en-US" dirty="0" smtClean="0"/>
              <a:t>Depression &amp; anorexia are evident.</a:t>
            </a:r>
          </a:p>
          <a:p>
            <a:r>
              <a:rPr lang="en-US" dirty="0" smtClean="0"/>
              <a:t>Severely debilitated cats may develop ulcerative stomatitis &amp; ulcerative keratitis.</a:t>
            </a:r>
          </a:p>
          <a:p>
            <a:r>
              <a:rPr lang="en-US" dirty="0" smtClean="0"/>
              <a:t>Signs may persist  for 5-10 days in mild cases</a:t>
            </a:r>
          </a:p>
          <a:p>
            <a:r>
              <a:rPr lang="en-US" dirty="0" smtClean="0"/>
              <a:t>However, may continue for up to 6wks in severe cases</a:t>
            </a:r>
          </a:p>
          <a:p>
            <a:pPr lvl="1">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410200" y="1752600"/>
            <a:ext cx="2832137" cy="19145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943600" y="3886200"/>
            <a:ext cx="1828800" cy="22555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Signs for </a:t>
            </a:r>
            <a:r>
              <a:rPr lang="en-US" dirty="0" err="1" smtClean="0"/>
              <a:t>Calicivirus</a:t>
            </a:r>
            <a:r>
              <a:rPr lang="en-US" dirty="0" smtClean="0"/>
              <a:t>-FCV</a:t>
            </a:r>
            <a:endParaRPr lang="en-US" dirty="0"/>
          </a:p>
        </p:txBody>
      </p:sp>
      <p:sp>
        <p:nvSpPr>
          <p:cNvPr id="3" name="Content Placeholder 2"/>
          <p:cNvSpPr>
            <a:spLocks noGrp="1"/>
          </p:cNvSpPr>
          <p:nvPr>
            <p:ph idx="1"/>
          </p:nvPr>
        </p:nvSpPr>
        <p:spPr>
          <a:xfrm>
            <a:off x="457200" y="1600201"/>
            <a:ext cx="6781800" cy="3505200"/>
          </a:xfrm>
        </p:spPr>
        <p:txBody>
          <a:bodyPr>
            <a:normAutofit fontScale="92500" lnSpcReduction="10000"/>
          </a:bodyPr>
          <a:lstStyle/>
          <a:p>
            <a:r>
              <a:rPr lang="en-US" dirty="0" smtClean="0"/>
              <a:t>Some</a:t>
            </a:r>
            <a:r>
              <a:rPr lang="en-US" b="1" dirty="0" smtClean="0"/>
              <a:t> Calicivirus </a:t>
            </a:r>
            <a:r>
              <a:rPr lang="en-US" dirty="0" smtClean="0"/>
              <a:t>is non-pathogenic.</a:t>
            </a:r>
          </a:p>
          <a:p>
            <a:r>
              <a:rPr lang="en-US" dirty="0" smtClean="0"/>
              <a:t>Ulcerations of tongue &amp; hard palate or nostrils.</a:t>
            </a:r>
          </a:p>
          <a:p>
            <a:r>
              <a:rPr lang="en-US" dirty="0" smtClean="0"/>
              <a:t>Pulmonary edema &amp; interstitial pneumonia</a:t>
            </a:r>
          </a:p>
          <a:p>
            <a:r>
              <a:rPr lang="en-US" dirty="0" smtClean="0"/>
              <a:t>Alternating leg lameness.</a:t>
            </a:r>
          </a:p>
          <a:p>
            <a:r>
              <a:rPr lang="en-US" dirty="0" smtClean="0"/>
              <a:t>Pain in affected joints.</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0" y="3505200"/>
            <a:ext cx="3200400" cy="30595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Signs for C psittaci </a:t>
            </a:r>
            <a:endParaRPr lang="en-US" dirty="0"/>
          </a:p>
        </p:txBody>
      </p:sp>
      <p:sp>
        <p:nvSpPr>
          <p:cNvPr id="3" name="Content Placeholder 2"/>
          <p:cNvSpPr>
            <a:spLocks noGrp="1"/>
          </p:cNvSpPr>
          <p:nvPr>
            <p:ph idx="1"/>
          </p:nvPr>
        </p:nvSpPr>
        <p:spPr>
          <a:xfrm>
            <a:off x="4953000" y="1524000"/>
            <a:ext cx="2819400" cy="4495800"/>
          </a:xfrm>
        </p:spPr>
        <p:txBody>
          <a:bodyPr/>
          <a:lstStyle/>
          <a:p>
            <a:r>
              <a:rPr lang="en-US" dirty="0" smtClean="0"/>
              <a:t>Conjunctivitis</a:t>
            </a:r>
          </a:p>
          <a:p>
            <a:r>
              <a:rPr lang="en-US" dirty="0" smtClean="0"/>
              <a:t>Nasal discharge</a:t>
            </a:r>
          </a:p>
          <a:p>
            <a:r>
              <a:rPr lang="en-US" dirty="0" smtClean="0"/>
              <a:t>Sneezing</a:t>
            </a:r>
          </a:p>
          <a:p>
            <a:r>
              <a:rPr lang="en-US" b="1" dirty="0" smtClean="0"/>
              <a:t>Pneumonia</a:t>
            </a:r>
          </a:p>
          <a:p>
            <a:r>
              <a:rPr lang="en-US" dirty="0" smtClean="0"/>
              <a:t>Often shed via ocular discharge.</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914400" y="2514600"/>
            <a:ext cx="3298846" cy="2362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1209</Words>
  <Application>Microsoft Office PowerPoint</Application>
  <PresentationFormat>On-screen Show (4:3)</PresentationFormat>
  <Paragraphs>124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Feline Respiratory Disease Complex</vt:lpstr>
      <vt:lpstr>Etiology</vt:lpstr>
      <vt:lpstr>History</vt:lpstr>
      <vt:lpstr>Signalment</vt:lpstr>
      <vt:lpstr>Transmission</vt:lpstr>
      <vt:lpstr>Clinical Signs</vt:lpstr>
      <vt:lpstr>Clinical Signs of Severe Cases of FVR &amp; FCV </vt:lpstr>
      <vt:lpstr>Additional Signs for Calicivirus-FCV</vt:lpstr>
      <vt:lpstr>Clinical Signs for C psittaci </vt:lpstr>
      <vt:lpstr>Diagnostic tests</vt:lpstr>
      <vt:lpstr>Diagnosis</vt:lpstr>
      <vt:lpstr>Lesions</vt:lpstr>
      <vt:lpstr>FVR</vt:lpstr>
      <vt:lpstr>FCV</vt:lpstr>
      <vt:lpstr>Recommended Treatment</vt:lpstr>
      <vt:lpstr>Prognosis</vt:lpstr>
      <vt:lpstr>Prevention</vt:lpstr>
      <vt:lpstr>FYI</vt:lpstr>
      <vt:lpstr>Client Education</vt:lpstr>
      <vt:lpstr>References</vt:lpstr>
    </vt:vector>
  </TitlesOfParts>
  <Company>Bradford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Feline Respiratory Disease Complex</dc:title>
  <dc:creator>Bradford User</dc:creator>
  <cp:lastModifiedBy>Bradford User</cp:lastModifiedBy>
  <cp:revision>38</cp:revision>
  <dcterms:created xsi:type="dcterms:W3CDTF">2011-07-12T16:03:43Z</dcterms:created>
  <dcterms:modified xsi:type="dcterms:W3CDTF">2011-07-15T18:14:52Z</dcterms:modified>
</cp:coreProperties>
</file>